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76" r:id="rId2"/>
    <p:sldId id="288" r:id="rId3"/>
    <p:sldId id="280" r:id="rId4"/>
    <p:sldId id="307" r:id="rId5"/>
    <p:sldId id="303" r:id="rId6"/>
    <p:sldId id="304" r:id="rId7"/>
    <p:sldId id="305" r:id="rId8"/>
    <p:sldId id="306" r:id="rId9"/>
    <p:sldId id="308" r:id="rId10"/>
    <p:sldId id="296" r:id="rId11"/>
    <p:sldId id="309" r:id="rId12"/>
    <p:sldId id="310" r:id="rId13"/>
    <p:sldId id="293" r:id="rId14"/>
  </p:sldIdLst>
  <p:sldSz cx="12192000" cy="6858000"/>
  <p:notesSz cx="6858000" cy="9144000"/>
  <p:embeddedFontLst>
    <p:embeddedFont>
      <p:font typeface="a고딕14" panose="02020600000000000000" pitchFamily="18" charset="-127"/>
      <p:regular r:id="rId16"/>
    </p:embeddedFont>
    <p:embeddedFont>
      <p:font typeface="a고딕15" panose="02020600000000000000" pitchFamily="18" charset="-127"/>
      <p:regular r:id="rId17"/>
    </p:embeddedFont>
    <p:embeddedFont>
      <p:font typeface="a고딕16" panose="02020600000000000000" pitchFamily="18" charset="-127"/>
      <p:regular r:id="rId18"/>
    </p:embeddedFont>
    <p:embeddedFont>
      <p:font typeface="a고딕17" panose="02020600000000000000" pitchFamily="18" charset="-127"/>
      <p:regular r:id="rId19"/>
    </p:embeddedFont>
    <p:embeddedFont>
      <p:font typeface="a고딕18" panose="02020600000000000000" pitchFamily="18" charset="-127"/>
      <p:regular r:id="rId20"/>
    </p:embeddedFont>
    <p:embeddedFont>
      <p:font typeface="a바른생각" panose="02020600000000000000" pitchFamily="18" charset="-127"/>
      <p:regular r:id="rId21"/>
    </p:embeddedFont>
    <p:embeddedFont>
      <p:font typeface="a시월구일3" panose="02020600000000000000" pitchFamily="18" charset="-127"/>
      <p:regular r:id="rId22"/>
    </p:embeddedFont>
    <p:embeddedFont>
      <p:font typeface="a시월구일4" panose="02020600000000000000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3F2F1"/>
    <a:srgbClr val="CC252E"/>
    <a:srgbClr val="F9F9F9"/>
    <a:srgbClr val="9D9A9A"/>
    <a:srgbClr val="C3002F"/>
    <a:srgbClr val="487BAA"/>
    <a:srgbClr val="F4B183"/>
    <a:srgbClr val="FFD1D1"/>
    <a:srgbClr val="EA7A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86471" autoAdjust="0"/>
  </p:normalViewPr>
  <p:slideViewPr>
    <p:cSldViewPr snapToGrid="0">
      <p:cViewPr varScale="1">
        <p:scale>
          <a:sx n="98" d="100"/>
          <a:sy n="98" d="100"/>
        </p:scale>
        <p:origin x="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0D362-33FE-40B6-8035-91909A3547A1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A71FA-81CC-4253-A89A-A8B3D1DAE7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818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도와줘 </a:t>
            </a:r>
            <a:r>
              <a:rPr lang="ko-KR" altLang="en-US" dirty="0" err="1"/>
              <a:t>소융봇</a:t>
            </a:r>
            <a:r>
              <a:rPr lang="ko-KR" altLang="en-US" dirty="0"/>
              <a:t> 발표를 </a:t>
            </a:r>
            <a:r>
              <a:rPr lang="ko-KR" altLang="en-US" dirty="0" err="1"/>
              <a:t>맡게된</a:t>
            </a:r>
            <a:r>
              <a:rPr lang="ko-KR" altLang="en-US" dirty="0"/>
              <a:t> </a:t>
            </a:r>
            <a:r>
              <a:rPr lang="en-US" altLang="ko-KR" dirty="0"/>
              <a:t>MFAM</a:t>
            </a:r>
            <a:r>
              <a:rPr lang="ko-KR" altLang="en-US" dirty="0"/>
              <a:t>팀 홍은호라고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197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383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발표 순서는 다음과 같습니다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344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도와줘 </a:t>
            </a:r>
            <a:r>
              <a:rPr lang="ko-KR" altLang="en-US" sz="12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소융봇은</a:t>
            </a:r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 소프트웨어 융합대학 학생과 조교를 대상으로 시행되는 카카오톡 </a:t>
            </a:r>
            <a:r>
              <a:rPr lang="ko-KR" altLang="en-US" sz="12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챗봇</a:t>
            </a:r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 서비스 입니다</a:t>
            </a:r>
            <a:endParaRPr lang="en-US" altLang="ko-KR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l"/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학생들에게 학과정보를 제공하고 학과조교의 업무 부담감을 줄여 주기 위해 만들어졌습니다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187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도와줘 </a:t>
            </a:r>
            <a:r>
              <a:rPr lang="ko-KR" altLang="en-US" sz="12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소융봇은</a:t>
            </a:r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 소프트웨어 융합대학 학생과 조교를 대상으로 시행되는 카카오톡 </a:t>
            </a:r>
            <a:r>
              <a:rPr lang="ko-KR" altLang="en-US" sz="12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챗봇</a:t>
            </a:r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 서비스 입니다</a:t>
            </a:r>
            <a:endParaRPr lang="en-US" altLang="ko-KR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l"/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학생들에게 학과정보를 제공하고 학과조교의 업무 부담감을 줄여 주기 위해 만들어졌습니다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524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도와줘 </a:t>
            </a:r>
            <a:r>
              <a:rPr lang="ko-KR" altLang="en-US" sz="12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소융봇은</a:t>
            </a:r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 소프트웨어 융합대학 학생과 조교를 대상으로 시행되는 카카오톡 </a:t>
            </a:r>
            <a:r>
              <a:rPr lang="ko-KR" altLang="en-US" sz="12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챗봇</a:t>
            </a:r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 서비스 입니다</a:t>
            </a:r>
            <a:endParaRPr lang="en-US" altLang="ko-KR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l"/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학생들에게 학과정보를 제공하고 학과조교의 업무 부담감을 줄여 주기 위해 만들어졌습니다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489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도와줘 </a:t>
            </a:r>
            <a:r>
              <a:rPr lang="ko-KR" altLang="en-US" sz="12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소융봇은</a:t>
            </a:r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 소프트웨어 융합대학 학생과 조교를 대상으로 시행되는 카카오톡 </a:t>
            </a:r>
            <a:r>
              <a:rPr lang="ko-KR" altLang="en-US" sz="12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챗봇</a:t>
            </a:r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 서비스 입니다</a:t>
            </a:r>
            <a:endParaRPr lang="en-US" altLang="ko-KR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l"/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학생들에게 학과정보를 제공하고 학과조교의 업무 부담감을 줄여 주기 위해 만들어졌습니다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402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도와줘 </a:t>
            </a:r>
            <a:r>
              <a:rPr lang="ko-KR" altLang="en-US" sz="12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소융봇은</a:t>
            </a:r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 소프트웨어 융합대학 학생과 조교를 대상으로 시행되는 카카오톡 </a:t>
            </a:r>
            <a:r>
              <a:rPr lang="ko-KR" altLang="en-US" sz="12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챗봇</a:t>
            </a:r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 서비스 입니다</a:t>
            </a:r>
            <a:endParaRPr lang="en-US" altLang="ko-KR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l"/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학생들에게 학과정보를 제공하고 학과조교의 업무 부담감을 줄여 주기 위해 만들어졌습니다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502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도와줘 </a:t>
            </a:r>
            <a:r>
              <a:rPr lang="ko-KR" altLang="en-US" sz="12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소융봇은</a:t>
            </a:r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 소프트웨어 융합대학 학생과 조교를 대상으로 시행되는 카카오톡 </a:t>
            </a:r>
            <a:r>
              <a:rPr lang="ko-KR" altLang="en-US" sz="12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챗봇</a:t>
            </a:r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 서비스 입니다</a:t>
            </a:r>
            <a:endParaRPr lang="en-US" altLang="ko-KR" sz="12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l"/>
            <a:r>
              <a:rPr lang="ko-KR" altLang="en-US" sz="1200" dirty="0">
                <a:latin typeface="a고딕15" panose="02020600000000000000" pitchFamily="18" charset="-127"/>
                <a:ea typeface="a고딕15" panose="02020600000000000000" pitchFamily="18" charset="-127"/>
              </a:rPr>
              <a:t>학생들에게 학과정보를 제공하고 학과조교의 업무 부담감을 줄여 주기 위해 만들어졌습니다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580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간단한 플랫폼 별 </a:t>
            </a:r>
            <a:r>
              <a:rPr lang="en-US" altLang="ko-KR" dirty="0"/>
              <a:t>UI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A71FA-81CC-4253-A89A-A8B3D1DAE7B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33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FF4E1-9A01-4766-973B-3C1304E31ABB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8142-670E-47D7-A1C6-003ADAD0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213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FF4E1-9A01-4766-973B-3C1304E31ABB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8142-670E-47D7-A1C6-003ADAD0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5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FF4E1-9A01-4766-973B-3C1304E31ABB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8142-670E-47D7-A1C6-003ADAD0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191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FF4E1-9A01-4766-973B-3C1304E31ABB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8142-670E-47D7-A1C6-003ADAD0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35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FF4E1-9A01-4766-973B-3C1304E31ABB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8142-670E-47D7-A1C6-003ADAD0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911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FF4E1-9A01-4766-973B-3C1304E31ABB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8142-670E-47D7-A1C6-003ADAD0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083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FF4E1-9A01-4766-973B-3C1304E31ABB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8142-670E-47D7-A1C6-003ADAD0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65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FF4E1-9A01-4766-973B-3C1304E31ABB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8142-670E-47D7-A1C6-003ADAD0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018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FF4E1-9A01-4766-973B-3C1304E31ABB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8142-670E-47D7-A1C6-003ADAD0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24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FF4E1-9A01-4766-973B-3C1304E31ABB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8142-670E-47D7-A1C6-003ADAD0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5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FF4E1-9A01-4766-973B-3C1304E31ABB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8142-670E-47D7-A1C6-003ADAD0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764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FF4E1-9A01-4766-973B-3C1304E31ABB}" type="datetimeFigureOut">
              <a:rPr lang="ko-KR" altLang="en-US" smtClean="0"/>
              <a:t>2020-12-23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38142-670E-47D7-A1C6-003ADAD0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60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D43FCA-DD2F-4949-9379-88F6BF486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609136"/>
            <a:ext cx="12192000" cy="1155338"/>
          </a:xfrm>
        </p:spPr>
        <p:txBody>
          <a:bodyPr>
            <a:noAutofit/>
          </a:bodyPr>
          <a:lstStyle/>
          <a:p>
            <a:r>
              <a:rPr lang="ko-KR" altLang="en-US" dirty="0">
                <a:latin typeface="a고딕18" panose="02020600000000000000" pitchFamily="18" charset="-127"/>
                <a:ea typeface="a고딕18" panose="02020600000000000000" pitchFamily="18" charset="-127"/>
              </a:rPr>
              <a:t>블록체인 중고거래 플랫폼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B73CF0-16C9-4D50-ABBC-3CA4BCF440C1}"/>
              </a:ext>
            </a:extLst>
          </p:cNvPr>
          <p:cNvSpPr txBox="1"/>
          <p:nvPr/>
        </p:nvSpPr>
        <p:spPr>
          <a:xfrm>
            <a:off x="4313603" y="4357676"/>
            <a:ext cx="3009834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 디지털 콘텐츠학과 김영우 </a:t>
            </a:r>
            <a:r>
              <a:rPr lang="en-US" altLang="ko-KR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(15011165)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 디지털 콘텐츠학과 이종민 </a:t>
            </a:r>
            <a:r>
              <a:rPr lang="en-US" altLang="ko-KR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(15011140)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 디지털 콘텐츠학과  허균</a:t>
            </a:r>
            <a:r>
              <a:rPr lang="en-US" altLang="ko-KR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   (15011145)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 디지털 콘텐츠학과 </a:t>
            </a:r>
            <a:r>
              <a:rPr lang="ko-KR" altLang="en-US" sz="1400" dirty="0" err="1">
                <a:latin typeface="a고딕17" panose="02020600000000000000" pitchFamily="18" charset="-127"/>
                <a:ea typeface="a고딕17" panose="02020600000000000000" pitchFamily="18" charset="-127"/>
              </a:rPr>
              <a:t>홍은호</a:t>
            </a:r>
            <a:r>
              <a:rPr lang="ko-KR" altLang="en-US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r>
              <a:rPr lang="en-US" altLang="ko-KR" sz="1400" dirty="0">
                <a:latin typeface="a고딕17" panose="02020600000000000000" pitchFamily="18" charset="-127"/>
                <a:ea typeface="a고딕17" panose="02020600000000000000" pitchFamily="18" charset="-127"/>
              </a:rPr>
              <a:t>(15011157)</a:t>
            </a:r>
            <a:endParaRPr lang="ko-KR" altLang="en-US" sz="14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209422-D9B4-4DD9-B0AB-3751B2391A61}"/>
              </a:ext>
            </a:extLst>
          </p:cNvPr>
          <p:cNvSpPr txBox="1"/>
          <p:nvPr/>
        </p:nvSpPr>
        <p:spPr>
          <a:xfrm>
            <a:off x="5818520" y="65182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-1-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4B444A2-C844-40CF-A124-1367952A5A60}"/>
              </a:ext>
            </a:extLst>
          </p:cNvPr>
          <p:cNvGrpSpPr/>
          <p:nvPr/>
        </p:nvGrpSpPr>
        <p:grpSpPr>
          <a:xfrm>
            <a:off x="3477518" y="3026756"/>
            <a:ext cx="5236963" cy="355290"/>
            <a:chOff x="3132592" y="2757340"/>
            <a:chExt cx="5900450" cy="496065"/>
          </a:xfrm>
          <a:solidFill>
            <a:schemeClr val="bg2">
              <a:lumMod val="10000"/>
            </a:schemeClr>
          </a:soli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6DEFA5F-378D-43EB-98F5-802586B90F34}"/>
                </a:ext>
              </a:extLst>
            </p:cNvPr>
            <p:cNvSpPr/>
            <p:nvPr/>
          </p:nvSpPr>
          <p:spPr>
            <a:xfrm>
              <a:off x="3132592" y="2757340"/>
              <a:ext cx="5900450" cy="4960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3E7B36-A1B0-4031-8822-6C43FFBB1778}"/>
                </a:ext>
              </a:extLst>
            </p:cNvPr>
            <p:cNvSpPr txBox="1"/>
            <p:nvPr/>
          </p:nvSpPr>
          <p:spPr>
            <a:xfrm>
              <a:off x="3257723" y="2766378"/>
              <a:ext cx="5676554" cy="4726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2020</a:t>
              </a:r>
              <a:r>
                <a:rPr lang="ko-KR" altLang="en-US" sz="16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년 제 </a:t>
              </a:r>
              <a:r>
                <a:rPr lang="en-US" altLang="ko-KR" sz="16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9</a:t>
              </a:r>
              <a:r>
                <a:rPr lang="ko-KR" altLang="en-US" sz="16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회 세종대학교 </a:t>
              </a:r>
              <a:r>
                <a:rPr lang="en-US" altLang="ko-KR" sz="16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SW/</a:t>
              </a:r>
              <a:r>
                <a:rPr lang="ko-KR" altLang="en-US" sz="1600" dirty="0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인공지능 </a:t>
              </a:r>
              <a:r>
                <a:rPr lang="ko-KR" altLang="en-US" sz="1600" dirty="0" err="1">
                  <a:solidFill>
                    <a:schemeClr val="bg1"/>
                  </a:solidFill>
                  <a:latin typeface="a고딕15" panose="02020600000000000000" pitchFamily="18" charset="-127"/>
                  <a:ea typeface="a고딕15" panose="02020600000000000000" pitchFamily="18" charset="-127"/>
                </a:rPr>
                <a:t>해커톤</a:t>
              </a:r>
              <a:endParaRPr lang="en-US" altLang="ko-KR" sz="1600" dirty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C2E343C-18AD-4FC8-9A74-E43F44A766A8}"/>
              </a:ext>
            </a:extLst>
          </p:cNvPr>
          <p:cNvCxnSpPr/>
          <p:nvPr/>
        </p:nvCxnSpPr>
        <p:spPr>
          <a:xfrm>
            <a:off x="4474723" y="4347948"/>
            <a:ext cx="2762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20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6417387-4AEE-4954-91C5-361A7CEAE459}"/>
              </a:ext>
            </a:extLst>
          </p:cNvPr>
          <p:cNvSpPr txBox="1">
            <a:spLocks/>
          </p:cNvSpPr>
          <p:nvPr/>
        </p:nvSpPr>
        <p:spPr>
          <a:xfrm>
            <a:off x="322729" y="194884"/>
            <a:ext cx="6155892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WHY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왜 블록체인을 사용해야 하나요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?	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174A987-9634-45A1-9CE5-BBFF9AA25E06}"/>
              </a:ext>
            </a:extLst>
          </p:cNvPr>
          <p:cNvCxnSpPr>
            <a:cxnSpLocks/>
          </p:cNvCxnSpPr>
          <p:nvPr/>
        </p:nvCxnSpPr>
        <p:spPr>
          <a:xfrm flipH="1">
            <a:off x="2" y="886586"/>
            <a:ext cx="12191998" cy="0"/>
          </a:xfrm>
          <a:prstGeom prst="line">
            <a:avLst/>
          </a:prstGeom>
          <a:ln w="3810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C4CE994-D243-4B67-BA32-EC718BFBB547}"/>
              </a:ext>
            </a:extLst>
          </p:cNvPr>
          <p:cNvSpPr txBox="1"/>
          <p:nvPr/>
        </p:nvSpPr>
        <p:spPr>
          <a:xfrm>
            <a:off x="5818520" y="651824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-10-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028" name="Picture 4" descr="블록 체인 - 무료 보안개 아이콘">
            <a:extLst>
              <a:ext uri="{FF2B5EF4-FFF2-40B4-BE49-F238E27FC236}">
                <a16:creationId xmlns:a16="http://schemas.microsoft.com/office/drawing/2014/main" id="{456F6795-D4D2-43B3-B479-FA5A10CA0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1" y="1547188"/>
            <a:ext cx="2324097" cy="232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0D5781-63F5-49E9-8F3C-FC572547AED2}"/>
              </a:ext>
            </a:extLst>
          </p:cNvPr>
          <p:cNvSpPr txBox="1"/>
          <p:nvPr/>
        </p:nvSpPr>
        <p:spPr>
          <a:xfrm>
            <a:off x="1204838" y="4379157"/>
            <a:ext cx="105169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블록체인은 기존 중앙서버에서 관리하는 시스템에서 벗어난 탈중앙화 시스템으로써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보안성과 안정성을 보장하고 유지 비용 감소의 장점이 있기 때문입니다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실제 가치가 있는 물건을 거래하는 서비스인 만큼 보안성과 안정성을 보장하는 블록체인 기술의 도입은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큰 장점이라고 할 수 있습니다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0197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항공기이(가) 표시된 사진&#10;&#10;자동 생성된 설명">
            <a:extLst>
              <a:ext uri="{FF2B5EF4-FFF2-40B4-BE49-F238E27FC236}">
                <a16:creationId xmlns:a16="http://schemas.microsoft.com/office/drawing/2014/main" id="{18EA0404-F5F5-4B4D-841D-4E55A032D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9" y="1376364"/>
            <a:ext cx="1828849" cy="20071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08C55A-9F3F-4A33-B3E7-FED5298B35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79" y="1376364"/>
            <a:ext cx="3514681" cy="1918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9A11E7-277F-4630-B655-908E8DD877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108" y="1253579"/>
            <a:ext cx="3869024" cy="2198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4983D4-21B0-4B2D-AF5D-D33BA2EE2E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9" y="4200154"/>
            <a:ext cx="1543030" cy="23784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B762B5-703B-4190-8A58-38AA4D2819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794" y="4204349"/>
            <a:ext cx="1704768" cy="17047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AC24F8-1C64-4A32-A462-A1F7C7ACE9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627" y="4216905"/>
            <a:ext cx="2863902" cy="19092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B19D45-A8B0-4985-B1AC-8293A1A16F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260" y="3974269"/>
            <a:ext cx="3174842" cy="2116561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85DEF3EC-E32B-47F2-8FA3-78E006AEB265}"/>
              </a:ext>
            </a:extLst>
          </p:cNvPr>
          <p:cNvSpPr txBox="1">
            <a:spLocks/>
          </p:cNvSpPr>
          <p:nvPr/>
        </p:nvSpPr>
        <p:spPr>
          <a:xfrm>
            <a:off x="322729" y="194884"/>
            <a:ext cx="6155892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HOW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어떻게 만들어졌나요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?	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C4D2F5B-C459-4270-A52D-A76535A8778B}"/>
              </a:ext>
            </a:extLst>
          </p:cNvPr>
          <p:cNvCxnSpPr>
            <a:cxnSpLocks/>
          </p:cNvCxnSpPr>
          <p:nvPr/>
        </p:nvCxnSpPr>
        <p:spPr>
          <a:xfrm flipH="1">
            <a:off x="2" y="886586"/>
            <a:ext cx="12191998" cy="0"/>
          </a:xfrm>
          <a:prstGeom prst="line">
            <a:avLst/>
          </a:prstGeom>
          <a:ln w="3810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4701B7-04AB-4258-95B3-39C0B1FC96D3}"/>
              </a:ext>
            </a:extLst>
          </p:cNvPr>
          <p:cNvSpPr txBox="1"/>
          <p:nvPr/>
        </p:nvSpPr>
        <p:spPr>
          <a:xfrm>
            <a:off x="5818520" y="651824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-11-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412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794CD0B-13E1-437D-93ED-A467BD96ECC1}"/>
              </a:ext>
            </a:extLst>
          </p:cNvPr>
          <p:cNvSpPr txBox="1">
            <a:spLocks/>
          </p:cNvSpPr>
          <p:nvPr/>
        </p:nvSpPr>
        <p:spPr>
          <a:xfrm>
            <a:off x="322729" y="194884"/>
            <a:ext cx="6155892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향후 발전 방향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	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1C459BA-5CEA-451E-8946-6C03281CC13B}"/>
              </a:ext>
            </a:extLst>
          </p:cNvPr>
          <p:cNvCxnSpPr>
            <a:cxnSpLocks/>
          </p:cNvCxnSpPr>
          <p:nvPr/>
        </p:nvCxnSpPr>
        <p:spPr>
          <a:xfrm flipH="1">
            <a:off x="2" y="886586"/>
            <a:ext cx="12191998" cy="0"/>
          </a:xfrm>
          <a:prstGeom prst="line">
            <a:avLst/>
          </a:prstGeom>
          <a:ln w="3810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66948E-B96E-4C0C-8B40-2FBBF38C3E9F}"/>
              </a:ext>
            </a:extLst>
          </p:cNvPr>
          <p:cNvSpPr txBox="1"/>
          <p:nvPr/>
        </p:nvSpPr>
        <p:spPr>
          <a:xfrm>
            <a:off x="638783" y="2304019"/>
            <a:ext cx="1118680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dirty="0">
                <a:latin typeface="a고딕17" panose="02020600000000000000" pitchFamily="18" charset="-127"/>
                <a:ea typeface="a고딕17" panose="02020600000000000000" pitchFamily="18" charset="-127"/>
              </a:rPr>
              <a:t>중고거래를 물품으로만 하는 것이 아니라 학생들을 대상으로 자신들의 재능을 거래할 수 있도록 서비스 제공</a:t>
            </a:r>
            <a:endParaRPr lang="en-US" altLang="ko-KR" dirty="0"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marL="514350" indent="-514350">
              <a:buAutoNum type="arabicPeriod"/>
            </a:pPr>
            <a:endParaRPr lang="en-US" altLang="ko-KR" dirty="0"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marL="514350" indent="-514350">
              <a:buFontTx/>
              <a:buAutoNum type="arabicPeriod"/>
            </a:pPr>
            <a:r>
              <a:rPr lang="ko-KR" altLang="en-US" dirty="0">
                <a:latin typeface="a고딕17" panose="02020600000000000000" pitchFamily="18" charset="-127"/>
                <a:ea typeface="a고딕17" panose="02020600000000000000" pitchFamily="18" charset="-127"/>
              </a:rPr>
              <a:t>앱을 통해서도 중고거래 물품 등록 기능 추가</a:t>
            </a:r>
            <a:endParaRPr lang="en-US" altLang="ko-KR" dirty="0"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marL="514350" indent="-514350">
              <a:buAutoNum type="arabicPeriod"/>
            </a:pPr>
            <a:endParaRPr lang="en-US" altLang="ko-KR" dirty="0"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 err="1">
                <a:latin typeface="a고딕17" panose="02020600000000000000" pitchFamily="18" charset="-127"/>
                <a:ea typeface="a고딕17" panose="02020600000000000000" pitchFamily="18" charset="-127"/>
              </a:rPr>
              <a:t>스마트컨트랙트</a:t>
            </a:r>
            <a:r>
              <a:rPr lang="en-US" altLang="ko-KR" dirty="0">
                <a:latin typeface="a고딕17" panose="02020600000000000000" pitchFamily="18" charset="-127"/>
                <a:ea typeface="a고딕17" panose="02020600000000000000" pitchFamily="18" charset="-127"/>
              </a:rPr>
              <a:t> </a:t>
            </a:r>
            <a:r>
              <a:rPr lang="ko-KR" altLang="en-US" dirty="0">
                <a:latin typeface="a고딕17" panose="02020600000000000000" pitchFamily="18" charset="-127"/>
                <a:ea typeface="a고딕17" panose="02020600000000000000" pitchFamily="18" charset="-127"/>
              </a:rPr>
              <a:t>코드의 </a:t>
            </a:r>
            <a:r>
              <a:rPr lang="ko-KR" altLang="en-US" dirty="0" err="1">
                <a:latin typeface="a고딕17" panose="02020600000000000000" pitchFamily="18" charset="-127"/>
                <a:ea typeface="a고딕17" panose="02020600000000000000" pitchFamily="18" charset="-127"/>
              </a:rPr>
              <a:t>리팩토링을</a:t>
            </a:r>
            <a:r>
              <a:rPr lang="ko-KR" altLang="en-US" dirty="0">
                <a:latin typeface="a고딕17" panose="02020600000000000000" pitchFamily="18" charset="-127"/>
                <a:ea typeface="a고딕17" panose="02020600000000000000" pitchFamily="18" charset="-127"/>
              </a:rPr>
              <a:t> 통해 불필요한 가스비가 나아가지 않도록 절차 간소화</a:t>
            </a:r>
            <a:endParaRPr lang="en-US" altLang="ko-KR" dirty="0"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marL="514350" indent="-514350">
              <a:buAutoNum type="arabicPeriod"/>
            </a:pPr>
            <a:endParaRPr lang="en-US" altLang="ko-KR" dirty="0"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a고딕17" panose="02020600000000000000" pitchFamily="18" charset="-127"/>
                <a:ea typeface="a고딕17" panose="02020600000000000000" pitchFamily="18" charset="-127"/>
              </a:rPr>
              <a:t>거래내역 구현</a:t>
            </a:r>
            <a:endParaRPr lang="en-US" altLang="ko-KR" dirty="0"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marL="514350" indent="-514350">
              <a:buAutoNum type="arabicPeriod"/>
            </a:pPr>
            <a:endParaRPr lang="en-US" altLang="ko-KR" dirty="0">
              <a:latin typeface="a고딕17" panose="02020600000000000000" pitchFamily="18" charset="-127"/>
              <a:ea typeface="a고딕17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a고딕17" panose="02020600000000000000" pitchFamily="18" charset="-127"/>
                <a:ea typeface="a고딕17" panose="02020600000000000000" pitchFamily="18" charset="-127"/>
              </a:rPr>
              <a:t>플랫폼 중고거래 활성화를 위해 학교 내 홍보 및 </a:t>
            </a:r>
            <a:r>
              <a:rPr lang="ko-KR" altLang="en-US" dirty="0" err="1">
                <a:latin typeface="a고딕17" panose="02020600000000000000" pitchFamily="18" charset="-127"/>
                <a:ea typeface="a고딕17" panose="02020600000000000000" pitchFamily="18" charset="-127"/>
              </a:rPr>
              <a:t>세종토큰을</a:t>
            </a:r>
            <a:r>
              <a:rPr lang="ko-KR" altLang="en-US" dirty="0">
                <a:latin typeface="a고딕17" panose="02020600000000000000" pitchFamily="18" charset="-127"/>
                <a:ea typeface="a고딕17" panose="02020600000000000000" pitchFamily="18" charset="-127"/>
              </a:rPr>
              <a:t> 활용한 혜택 제공 </a:t>
            </a:r>
            <a:r>
              <a:rPr lang="en-US" altLang="ko-KR" dirty="0">
                <a:latin typeface="a고딕17" panose="02020600000000000000" pitchFamily="18" charset="-127"/>
                <a:ea typeface="a고딕17" panose="02020600000000000000" pitchFamily="18" charset="-127"/>
              </a:rPr>
              <a:t>(ex. </a:t>
            </a:r>
            <a:r>
              <a:rPr lang="ko-KR" altLang="en-US" dirty="0">
                <a:latin typeface="a고딕17" panose="02020600000000000000" pitchFamily="18" charset="-127"/>
                <a:ea typeface="a고딕17" panose="02020600000000000000" pitchFamily="18" charset="-127"/>
              </a:rPr>
              <a:t>세종대 재학생 수수료 감면 등</a:t>
            </a:r>
            <a:r>
              <a:rPr lang="en-US" altLang="ko-KR" dirty="0">
                <a:latin typeface="a고딕17" panose="02020600000000000000" pitchFamily="18" charset="-127"/>
                <a:ea typeface="a고딕17" panose="02020600000000000000" pitchFamily="18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9DC8B-7564-44DA-93B1-469BA13DE925}"/>
              </a:ext>
            </a:extLst>
          </p:cNvPr>
          <p:cNvSpPr txBox="1"/>
          <p:nvPr/>
        </p:nvSpPr>
        <p:spPr>
          <a:xfrm>
            <a:off x="5818520" y="651824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-12-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21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6E37F-5D3B-452C-AAF5-6773A5753958}"/>
              </a:ext>
            </a:extLst>
          </p:cNvPr>
          <p:cNvSpPr txBox="1"/>
          <p:nvPr/>
        </p:nvSpPr>
        <p:spPr>
          <a:xfrm>
            <a:off x="0" y="28994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a시월구일4" panose="02020600000000000000" pitchFamily="18" charset="-127"/>
                <a:ea typeface="a시월구일4" panose="02020600000000000000" pitchFamily="18" charset="-127"/>
              </a:rPr>
              <a:t>시연으로 이어지겠습니다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9B977-1BF8-465D-9376-39E593FA8352}"/>
              </a:ext>
            </a:extLst>
          </p:cNvPr>
          <p:cNvSpPr txBox="1"/>
          <p:nvPr/>
        </p:nvSpPr>
        <p:spPr>
          <a:xfrm>
            <a:off x="5818520" y="651824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-13-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173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51D006B-1324-4E0C-85DA-41EF2C2AF4E8}"/>
              </a:ext>
            </a:extLst>
          </p:cNvPr>
          <p:cNvSpPr txBox="1">
            <a:spLocks/>
          </p:cNvSpPr>
          <p:nvPr/>
        </p:nvSpPr>
        <p:spPr>
          <a:xfrm>
            <a:off x="3759741" y="2218876"/>
            <a:ext cx="1245137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WHAT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2F46A8F-55B1-4B34-9A53-E057D052EC5C}"/>
              </a:ext>
            </a:extLst>
          </p:cNvPr>
          <p:cNvSpPr txBox="1">
            <a:spLocks/>
          </p:cNvSpPr>
          <p:nvPr/>
        </p:nvSpPr>
        <p:spPr>
          <a:xfrm>
            <a:off x="3881338" y="2981812"/>
            <a:ext cx="1001948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WHY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2066872-578B-4184-8F4A-2CFF8D68FBD0}"/>
              </a:ext>
            </a:extLst>
          </p:cNvPr>
          <p:cNvSpPr txBox="1">
            <a:spLocks/>
          </p:cNvSpPr>
          <p:nvPr/>
        </p:nvSpPr>
        <p:spPr>
          <a:xfrm>
            <a:off x="3881336" y="3661246"/>
            <a:ext cx="1001949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HOW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349EB37-26FB-4704-BA76-38CC67B8FFBE}"/>
              </a:ext>
            </a:extLst>
          </p:cNvPr>
          <p:cNvSpPr txBox="1">
            <a:spLocks/>
          </p:cNvSpPr>
          <p:nvPr/>
        </p:nvSpPr>
        <p:spPr>
          <a:xfrm>
            <a:off x="5894960" y="4650324"/>
            <a:ext cx="2286002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시연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C0E38B-696F-4C9E-9518-0FC771C6A47B}"/>
              </a:ext>
            </a:extLst>
          </p:cNvPr>
          <p:cNvSpPr txBox="1"/>
          <p:nvPr/>
        </p:nvSpPr>
        <p:spPr>
          <a:xfrm>
            <a:off x="5321589" y="0"/>
            <a:ext cx="1548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목차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EE976D-5588-4C00-B9DA-9C23024AC558}"/>
              </a:ext>
            </a:extLst>
          </p:cNvPr>
          <p:cNvSpPr/>
          <p:nvPr/>
        </p:nvSpPr>
        <p:spPr>
          <a:xfrm>
            <a:off x="5126475" y="2992225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왜 블록체인이 필요한가요</a:t>
            </a:r>
            <a:r>
              <a:rPr lang="en-US" altLang="ko-KR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?</a:t>
            </a:r>
            <a:endParaRPr lang="ko-KR" altLang="en-US" sz="24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CFD13A-1093-4ED0-A8EF-2EB0DD91D574}"/>
              </a:ext>
            </a:extLst>
          </p:cNvPr>
          <p:cNvSpPr/>
          <p:nvPr/>
        </p:nvSpPr>
        <p:spPr>
          <a:xfrm>
            <a:off x="5126475" y="3661246"/>
            <a:ext cx="2871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어떻게 만들어졌나요</a:t>
            </a:r>
            <a:r>
              <a:rPr lang="en-US" altLang="ko-KR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?</a:t>
            </a:r>
            <a:endParaRPr lang="ko-KR" altLang="en-US" sz="24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C9EA8F-7B2A-4A0C-A9E0-18D388A15DDB}"/>
              </a:ext>
            </a:extLst>
          </p:cNvPr>
          <p:cNvSpPr/>
          <p:nvPr/>
        </p:nvSpPr>
        <p:spPr>
          <a:xfrm>
            <a:off x="5126475" y="2229288"/>
            <a:ext cx="26901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어떤 서비스인가요</a:t>
            </a:r>
            <a:r>
              <a:rPr lang="en-US" altLang="ko-KR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?</a:t>
            </a:r>
            <a:endParaRPr lang="ko-KR" altLang="en-US" sz="24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D94E4E-A0F9-4E53-8E7D-0B3D3745ED25}"/>
              </a:ext>
            </a:extLst>
          </p:cNvPr>
          <p:cNvSpPr txBox="1"/>
          <p:nvPr/>
        </p:nvSpPr>
        <p:spPr>
          <a:xfrm>
            <a:off x="5818520" y="65182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-2-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604921F-42C4-4E5A-93C5-1C02B87DCF78}"/>
              </a:ext>
            </a:extLst>
          </p:cNvPr>
          <p:cNvCxnSpPr>
            <a:cxnSpLocks/>
          </p:cNvCxnSpPr>
          <p:nvPr/>
        </p:nvCxnSpPr>
        <p:spPr>
          <a:xfrm flipH="1">
            <a:off x="0" y="1071765"/>
            <a:ext cx="12191998" cy="0"/>
          </a:xfrm>
          <a:prstGeom prst="line">
            <a:avLst/>
          </a:prstGeom>
          <a:ln w="3810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19305ED-9005-49A5-8B9A-520C209BE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176" y="4650324"/>
            <a:ext cx="538266" cy="53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28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E80A189-5C03-4A0D-B201-0C404A4A0F94}"/>
              </a:ext>
            </a:extLst>
          </p:cNvPr>
          <p:cNvSpPr txBox="1">
            <a:spLocks/>
          </p:cNvSpPr>
          <p:nvPr/>
        </p:nvSpPr>
        <p:spPr>
          <a:xfrm>
            <a:off x="322729" y="194884"/>
            <a:ext cx="5490841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WHAT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어떤 서비스 인가요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?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AE4F6E-2146-4650-BACC-E5BC5C0C7E87}"/>
              </a:ext>
            </a:extLst>
          </p:cNvPr>
          <p:cNvSpPr txBox="1"/>
          <p:nvPr/>
        </p:nvSpPr>
        <p:spPr>
          <a:xfrm>
            <a:off x="1380881" y="4524447"/>
            <a:ext cx="100663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세종대 학생들이 사용 할 수 있는 블록체인 기반 중고거래 플랫폼 입니다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학생들은 </a:t>
            </a:r>
            <a:r>
              <a:rPr lang="ko-KR" altLang="en-US" sz="2400" b="1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이더리움</a:t>
            </a:r>
            <a:r>
              <a:rPr lang="ko-KR" altLang="en-US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ERC-20</a:t>
            </a:r>
            <a:r>
              <a:rPr lang="ko-KR" altLang="en-US" sz="24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기반 토큰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형태로 발행한 암호화폐인 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ST(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세종토큰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을 사용해서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물품 거래를 진행하게 됩니다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C651A-4D4A-43BD-85B2-A9278488B47D}"/>
              </a:ext>
            </a:extLst>
          </p:cNvPr>
          <p:cNvSpPr txBox="1"/>
          <p:nvPr/>
        </p:nvSpPr>
        <p:spPr>
          <a:xfrm>
            <a:off x="5818520" y="65182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-3-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DB000FD-8392-42B2-BABD-85A2B49C2BC7}"/>
              </a:ext>
            </a:extLst>
          </p:cNvPr>
          <p:cNvCxnSpPr>
            <a:cxnSpLocks/>
          </p:cNvCxnSpPr>
          <p:nvPr/>
        </p:nvCxnSpPr>
        <p:spPr>
          <a:xfrm flipH="1">
            <a:off x="2" y="886586"/>
            <a:ext cx="12191998" cy="0"/>
          </a:xfrm>
          <a:prstGeom prst="line">
            <a:avLst/>
          </a:prstGeom>
          <a:ln w="3810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D66E34-5278-4A1A-A07D-CA2557ABABAD}"/>
              </a:ext>
            </a:extLst>
          </p:cNvPr>
          <p:cNvCxnSpPr>
            <a:cxnSpLocks/>
          </p:cNvCxnSpPr>
          <p:nvPr/>
        </p:nvCxnSpPr>
        <p:spPr>
          <a:xfrm>
            <a:off x="4607340" y="3053667"/>
            <a:ext cx="273704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0F7E9C-4F69-4EA2-A90F-11DADBD74919}"/>
              </a:ext>
            </a:extLst>
          </p:cNvPr>
          <p:cNvCxnSpPr>
            <a:cxnSpLocks/>
          </p:cNvCxnSpPr>
          <p:nvPr/>
        </p:nvCxnSpPr>
        <p:spPr>
          <a:xfrm flipH="1">
            <a:off x="4607340" y="3362757"/>
            <a:ext cx="273704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01C7C8-3300-4BDE-A938-D1D82311C190}"/>
              </a:ext>
            </a:extLst>
          </p:cNvPr>
          <p:cNvSpPr txBox="1"/>
          <p:nvPr/>
        </p:nvSpPr>
        <p:spPr>
          <a:xfrm>
            <a:off x="1700948" y="1406747"/>
            <a:ext cx="1693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학생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0CE6A4-9223-4FB6-A132-E071C0B731D5}"/>
              </a:ext>
            </a:extLst>
          </p:cNvPr>
          <p:cNvSpPr txBox="1"/>
          <p:nvPr/>
        </p:nvSpPr>
        <p:spPr>
          <a:xfrm>
            <a:off x="8797144" y="1406747"/>
            <a:ext cx="1693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고딕16" panose="02020600000000000000" pitchFamily="18" charset="-127"/>
                <a:ea typeface="a고딕16" panose="02020600000000000000" pitchFamily="18" charset="-127"/>
              </a:rPr>
              <a:t>학생 </a:t>
            </a:r>
          </a:p>
        </p:txBody>
      </p:sp>
      <p:pic>
        <p:nvPicPr>
          <p:cNvPr id="2" name="Picture 2" descr="Download Free png Individual, man, people, person icon - DLPNG.com">
            <a:extLst>
              <a:ext uri="{FF2B5EF4-FFF2-40B4-BE49-F238E27FC236}">
                <a16:creationId xmlns:a16="http://schemas.microsoft.com/office/drawing/2014/main" id="{F08E32A4-912E-4987-9414-8EE07737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881" y="1745312"/>
            <a:ext cx="2366381" cy="236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9101E5-9FBD-4E4C-B017-AD07BE8B1E07}"/>
              </a:ext>
            </a:extLst>
          </p:cNvPr>
          <p:cNvSpPr txBox="1"/>
          <p:nvPr/>
        </p:nvSpPr>
        <p:spPr>
          <a:xfrm>
            <a:off x="5244901" y="2284142"/>
            <a:ext cx="17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바른생각" panose="02020600000000000000" pitchFamily="18" charset="-127"/>
                <a:ea typeface="a바른생각" panose="02020600000000000000" pitchFamily="18" charset="-127"/>
              </a:rPr>
              <a:t>ST (</a:t>
            </a:r>
            <a:r>
              <a:rPr lang="ko-KR" altLang="en-US" dirty="0" err="1">
                <a:latin typeface="a바른생각" panose="02020600000000000000" pitchFamily="18" charset="-127"/>
                <a:ea typeface="a바른생각" panose="02020600000000000000" pitchFamily="18" charset="-127"/>
              </a:rPr>
              <a:t>세종토큰</a:t>
            </a:r>
            <a:r>
              <a:rPr lang="en-US" altLang="ko-KR" dirty="0">
                <a:latin typeface="a바른생각" panose="02020600000000000000" pitchFamily="18" charset="-127"/>
                <a:ea typeface="a바른생각" panose="02020600000000000000" pitchFamily="18" charset="-127"/>
              </a:rPr>
              <a:t>)</a:t>
            </a:r>
            <a:endParaRPr lang="ko-KR" altLang="en-US" dirty="0"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pic>
        <p:nvPicPr>
          <p:cNvPr id="20" name="Picture 2" descr="Download Free png Individual, man, people, person icon - DLPNG.com">
            <a:extLst>
              <a:ext uri="{FF2B5EF4-FFF2-40B4-BE49-F238E27FC236}">
                <a16:creationId xmlns:a16="http://schemas.microsoft.com/office/drawing/2014/main" id="{48AB5458-4696-47D0-B749-81F5E6782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737" y="1745312"/>
            <a:ext cx="2366381" cy="236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453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E80A189-5C03-4A0D-B201-0C404A4A0F94}"/>
              </a:ext>
            </a:extLst>
          </p:cNvPr>
          <p:cNvSpPr txBox="1">
            <a:spLocks/>
          </p:cNvSpPr>
          <p:nvPr/>
        </p:nvSpPr>
        <p:spPr>
          <a:xfrm>
            <a:off x="322729" y="194884"/>
            <a:ext cx="5490841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WHAT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어떤 서비스 인가요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?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AE4F6E-2146-4650-BACC-E5BC5C0C7E87}"/>
              </a:ext>
            </a:extLst>
          </p:cNvPr>
          <p:cNvSpPr txBox="1"/>
          <p:nvPr/>
        </p:nvSpPr>
        <p:spPr>
          <a:xfrm>
            <a:off x="1340328" y="5327508"/>
            <a:ext cx="10537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암호화폐를 활용한 거래 뿐만 아니라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플랫폼에 등록하고 거래 하는 품목의 데이터와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거래 내역 등이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블록체인 기반의 </a:t>
            </a:r>
            <a:r>
              <a:rPr lang="ko-KR" altLang="en-US" sz="2400" b="1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스마트컨트랙트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기술로 관리됩니다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C651A-4D4A-43BD-85B2-A9278488B47D}"/>
              </a:ext>
            </a:extLst>
          </p:cNvPr>
          <p:cNvSpPr txBox="1"/>
          <p:nvPr/>
        </p:nvSpPr>
        <p:spPr>
          <a:xfrm>
            <a:off x="5818520" y="65182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-4-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DB000FD-8392-42B2-BABD-85A2B49C2BC7}"/>
              </a:ext>
            </a:extLst>
          </p:cNvPr>
          <p:cNvCxnSpPr>
            <a:cxnSpLocks/>
          </p:cNvCxnSpPr>
          <p:nvPr/>
        </p:nvCxnSpPr>
        <p:spPr>
          <a:xfrm flipH="1">
            <a:off x="2" y="886586"/>
            <a:ext cx="12191998" cy="0"/>
          </a:xfrm>
          <a:prstGeom prst="line">
            <a:avLst/>
          </a:prstGeom>
          <a:ln w="3810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셀린느 미니가방 제품누끼사진촬영 (달나라토끼청) : 네이버 블로그">
            <a:extLst>
              <a:ext uri="{FF2B5EF4-FFF2-40B4-BE49-F238E27FC236}">
                <a16:creationId xmlns:a16="http://schemas.microsoft.com/office/drawing/2014/main" id="{9ECCB0A3-52DB-4E48-982D-BC473EF2C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7" b="5477"/>
          <a:stretch/>
        </p:blipFill>
        <p:spPr bwMode="auto">
          <a:xfrm>
            <a:off x="4120957" y="1309077"/>
            <a:ext cx="3385226" cy="338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7014A8-EF51-41DE-B286-12F682E1754E}"/>
              </a:ext>
            </a:extLst>
          </p:cNvPr>
          <p:cNvCxnSpPr>
            <a:cxnSpLocks/>
          </p:cNvCxnSpPr>
          <p:nvPr/>
        </p:nvCxnSpPr>
        <p:spPr>
          <a:xfrm>
            <a:off x="6945549" y="3695590"/>
            <a:ext cx="1177047" cy="1484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F8C788B-6035-4CD2-8F35-5E9E856E2F77}"/>
              </a:ext>
            </a:extLst>
          </p:cNvPr>
          <p:cNvCxnSpPr>
            <a:cxnSpLocks/>
          </p:cNvCxnSpPr>
          <p:nvPr/>
        </p:nvCxnSpPr>
        <p:spPr>
          <a:xfrm flipV="1">
            <a:off x="4120957" y="3785974"/>
            <a:ext cx="840149" cy="4358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D60A0FE-7B84-4715-8A12-55EBD7285041}"/>
              </a:ext>
            </a:extLst>
          </p:cNvPr>
          <p:cNvSpPr txBox="1"/>
          <p:nvPr/>
        </p:nvSpPr>
        <p:spPr>
          <a:xfrm>
            <a:off x="3504544" y="412452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바른생각" panose="02020600000000000000" pitchFamily="18" charset="-127"/>
                <a:ea typeface="a바른생각" panose="02020600000000000000" pitchFamily="18" charset="-127"/>
              </a:rPr>
              <a:t>가격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9EF961-D88D-4280-AD32-7FFE0A438560}"/>
              </a:ext>
            </a:extLst>
          </p:cNvPr>
          <p:cNvSpPr txBox="1"/>
          <p:nvPr/>
        </p:nvSpPr>
        <p:spPr>
          <a:xfrm>
            <a:off x="8122596" y="37859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바른생각" panose="02020600000000000000" pitchFamily="18" charset="-127"/>
                <a:ea typeface="a바른생각" panose="02020600000000000000" pitchFamily="18" charset="-127"/>
              </a:rPr>
              <a:t>판매자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BCF7A0B-3C8F-4AB5-8D82-0059E28A1B48}"/>
              </a:ext>
            </a:extLst>
          </p:cNvPr>
          <p:cNvCxnSpPr>
            <a:cxnSpLocks/>
          </p:cNvCxnSpPr>
          <p:nvPr/>
        </p:nvCxnSpPr>
        <p:spPr>
          <a:xfrm>
            <a:off x="3802061" y="2525948"/>
            <a:ext cx="992222" cy="4150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37567C-A8FC-4A14-851D-2DB28582023F}"/>
              </a:ext>
            </a:extLst>
          </p:cNvPr>
          <p:cNvSpPr txBox="1"/>
          <p:nvPr/>
        </p:nvSpPr>
        <p:spPr>
          <a:xfrm>
            <a:off x="3185648" y="224611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바른생각" panose="02020600000000000000" pitchFamily="18" charset="-127"/>
                <a:ea typeface="a바른생각" panose="02020600000000000000" pitchFamily="18" charset="-127"/>
              </a:rPr>
              <a:t>이름</a:t>
            </a:r>
          </a:p>
        </p:txBody>
      </p:sp>
    </p:spTree>
    <p:extLst>
      <p:ext uri="{BB962C8B-B14F-4D97-AF65-F5344CB8AC3E}">
        <p14:creationId xmlns:p14="http://schemas.microsoft.com/office/powerpoint/2010/main" val="2754300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E80A189-5C03-4A0D-B201-0C404A4A0F94}"/>
              </a:ext>
            </a:extLst>
          </p:cNvPr>
          <p:cNvSpPr txBox="1">
            <a:spLocks/>
          </p:cNvSpPr>
          <p:nvPr/>
        </p:nvSpPr>
        <p:spPr>
          <a:xfrm>
            <a:off x="322729" y="194884"/>
            <a:ext cx="5490841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WHAT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어떤 서비스 인가요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?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C651A-4D4A-43BD-85B2-A9278488B47D}"/>
              </a:ext>
            </a:extLst>
          </p:cNvPr>
          <p:cNvSpPr txBox="1"/>
          <p:nvPr/>
        </p:nvSpPr>
        <p:spPr>
          <a:xfrm>
            <a:off x="5818520" y="65182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-5-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DB000FD-8392-42B2-BABD-85A2B49C2BC7}"/>
              </a:ext>
            </a:extLst>
          </p:cNvPr>
          <p:cNvCxnSpPr>
            <a:cxnSpLocks/>
          </p:cNvCxnSpPr>
          <p:nvPr/>
        </p:nvCxnSpPr>
        <p:spPr>
          <a:xfrm flipH="1">
            <a:off x="2" y="886586"/>
            <a:ext cx="12191998" cy="0"/>
          </a:xfrm>
          <a:prstGeom prst="line">
            <a:avLst/>
          </a:prstGeom>
          <a:ln w="3810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3A94A2-B123-492E-A942-DC6E875253EB}"/>
              </a:ext>
            </a:extLst>
          </p:cNvPr>
          <p:cNvSpPr txBox="1"/>
          <p:nvPr/>
        </p:nvSpPr>
        <p:spPr>
          <a:xfrm>
            <a:off x="2808051" y="5031900"/>
            <a:ext cx="70247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웹페이지의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메인페이지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입니다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로그인 된 암호화폐 계좌 주소와 잔액을 확인 할 수 있으며</a:t>
            </a:r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다른 사용자에게 세종 토큰을 송금 할 수 있습니다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F22298-05E6-4A0C-A8AD-4C49BD11FF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61" r="1462" b="139"/>
          <a:stretch/>
        </p:blipFill>
        <p:spPr>
          <a:xfrm>
            <a:off x="2808051" y="1332574"/>
            <a:ext cx="6575898" cy="325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30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E80A189-5C03-4A0D-B201-0C404A4A0F94}"/>
              </a:ext>
            </a:extLst>
          </p:cNvPr>
          <p:cNvSpPr txBox="1">
            <a:spLocks/>
          </p:cNvSpPr>
          <p:nvPr/>
        </p:nvSpPr>
        <p:spPr>
          <a:xfrm>
            <a:off x="322729" y="194884"/>
            <a:ext cx="5490841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WHAT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어떤 서비스 인가요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?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C651A-4D4A-43BD-85B2-A9278488B47D}"/>
              </a:ext>
            </a:extLst>
          </p:cNvPr>
          <p:cNvSpPr txBox="1"/>
          <p:nvPr/>
        </p:nvSpPr>
        <p:spPr>
          <a:xfrm>
            <a:off x="5818520" y="65182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-6-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DB000FD-8392-42B2-BABD-85A2B49C2BC7}"/>
              </a:ext>
            </a:extLst>
          </p:cNvPr>
          <p:cNvCxnSpPr>
            <a:cxnSpLocks/>
          </p:cNvCxnSpPr>
          <p:nvPr/>
        </p:nvCxnSpPr>
        <p:spPr>
          <a:xfrm flipH="1">
            <a:off x="2" y="886586"/>
            <a:ext cx="12191998" cy="0"/>
          </a:xfrm>
          <a:prstGeom prst="line">
            <a:avLst/>
          </a:prstGeom>
          <a:ln w="3810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3A94A2-B123-492E-A942-DC6E875253EB}"/>
              </a:ext>
            </a:extLst>
          </p:cNvPr>
          <p:cNvSpPr txBox="1"/>
          <p:nvPr/>
        </p:nvSpPr>
        <p:spPr>
          <a:xfrm>
            <a:off x="2583617" y="5118807"/>
            <a:ext cx="70247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중고장터 페이지입니다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학생들이 올린 품목을 확인 하고 원하는 품목을 구매 할 수 있습니다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이때 구매는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세종토큰을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통해 탈중앙화 방식으로 거래 됩니다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7F1072-81C0-4E20-9DEE-4D951FC64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80"/>
          <a:stretch/>
        </p:blipFill>
        <p:spPr>
          <a:xfrm>
            <a:off x="2583618" y="1231361"/>
            <a:ext cx="7024763" cy="345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4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E80A189-5C03-4A0D-B201-0C404A4A0F94}"/>
              </a:ext>
            </a:extLst>
          </p:cNvPr>
          <p:cNvSpPr txBox="1">
            <a:spLocks/>
          </p:cNvSpPr>
          <p:nvPr/>
        </p:nvSpPr>
        <p:spPr>
          <a:xfrm>
            <a:off x="322729" y="194884"/>
            <a:ext cx="5490841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WHAT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어떤 서비스 인가요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?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C651A-4D4A-43BD-85B2-A9278488B47D}"/>
              </a:ext>
            </a:extLst>
          </p:cNvPr>
          <p:cNvSpPr txBox="1"/>
          <p:nvPr/>
        </p:nvSpPr>
        <p:spPr>
          <a:xfrm>
            <a:off x="5818520" y="65182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-7-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DB000FD-8392-42B2-BABD-85A2B49C2BC7}"/>
              </a:ext>
            </a:extLst>
          </p:cNvPr>
          <p:cNvCxnSpPr>
            <a:cxnSpLocks/>
          </p:cNvCxnSpPr>
          <p:nvPr/>
        </p:nvCxnSpPr>
        <p:spPr>
          <a:xfrm flipH="1">
            <a:off x="2" y="886586"/>
            <a:ext cx="12191998" cy="0"/>
          </a:xfrm>
          <a:prstGeom prst="line">
            <a:avLst/>
          </a:prstGeom>
          <a:ln w="3810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3A94A2-B123-492E-A942-DC6E875253EB}"/>
              </a:ext>
            </a:extLst>
          </p:cNvPr>
          <p:cNvSpPr txBox="1"/>
          <p:nvPr/>
        </p:nvSpPr>
        <p:spPr>
          <a:xfrm>
            <a:off x="2444087" y="5109906"/>
            <a:ext cx="78587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물품등록 페이지입니다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중고거래를 하기 위해 품목을 등록하는 페이지 입니다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물품은 </a:t>
            </a:r>
            <a:r>
              <a:rPr lang="ko-KR" altLang="en-US" sz="2000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스마트컨트랙트를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 통해 블록으로 저장됩니다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. </a:t>
            </a:r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ACA44D-4E19-4F6F-A746-F9E1EFDB8B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8" t="10608" r="1"/>
          <a:stretch/>
        </p:blipFill>
        <p:spPr>
          <a:xfrm>
            <a:off x="2444087" y="1127504"/>
            <a:ext cx="7739207" cy="374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23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E80A189-5C03-4A0D-B201-0C404A4A0F94}"/>
              </a:ext>
            </a:extLst>
          </p:cNvPr>
          <p:cNvSpPr txBox="1">
            <a:spLocks/>
          </p:cNvSpPr>
          <p:nvPr/>
        </p:nvSpPr>
        <p:spPr>
          <a:xfrm>
            <a:off x="322729" y="194884"/>
            <a:ext cx="5490841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WHAT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어떤 서비스 인가요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?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C651A-4D4A-43BD-85B2-A9278488B47D}"/>
              </a:ext>
            </a:extLst>
          </p:cNvPr>
          <p:cNvSpPr txBox="1"/>
          <p:nvPr/>
        </p:nvSpPr>
        <p:spPr>
          <a:xfrm>
            <a:off x="5818520" y="65182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-8-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DB000FD-8392-42B2-BABD-85A2B49C2BC7}"/>
              </a:ext>
            </a:extLst>
          </p:cNvPr>
          <p:cNvCxnSpPr>
            <a:cxnSpLocks/>
          </p:cNvCxnSpPr>
          <p:nvPr/>
        </p:nvCxnSpPr>
        <p:spPr>
          <a:xfrm flipH="1">
            <a:off x="2" y="886586"/>
            <a:ext cx="12191998" cy="0"/>
          </a:xfrm>
          <a:prstGeom prst="line">
            <a:avLst/>
          </a:prstGeom>
          <a:ln w="3810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3A94A2-B123-492E-A942-DC6E875253EB}"/>
              </a:ext>
            </a:extLst>
          </p:cNvPr>
          <p:cNvSpPr txBox="1"/>
          <p:nvPr/>
        </p:nvSpPr>
        <p:spPr>
          <a:xfrm>
            <a:off x="2092767" y="5289189"/>
            <a:ext cx="7858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거래내역 페이지입니다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</a:p>
          <a:p>
            <a:endParaRPr lang="en-US" altLang="ko-KR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자신의 거래 정보를 한번에 확인 할 수 있습니다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BE98AD3-3939-4821-AC78-0CB21C8656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49"/>
          <a:stretch/>
        </p:blipFill>
        <p:spPr>
          <a:xfrm>
            <a:off x="2092767" y="1143876"/>
            <a:ext cx="8006466" cy="38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48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8069BD-EAD1-4CEF-860C-C670A0F29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84" b="12317"/>
          <a:stretch/>
        </p:blipFill>
        <p:spPr>
          <a:xfrm rot="5400000">
            <a:off x="796181" y="2289918"/>
            <a:ext cx="4207214" cy="22781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297302-FCB0-4856-A07E-B3070CD2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394" y="1325392"/>
            <a:ext cx="1893247" cy="42072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9374E1-EF0D-4879-9F9D-8DE6B30A1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166" y="1325393"/>
            <a:ext cx="1893246" cy="4207214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5DF6E03-DB2F-49FF-BBDB-5319EF8260A1}"/>
              </a:ext>
            </a:extLst>
          </p:cNvPr>
          <p:cNvSpPr txBox="1">
            <a:spLocks/>
          </p:cNvSpPr>
          <p:nvPr/>
        </p:nvSpPr>
        <p:spPr>
          <a:xfrm>
            <a:off x="322729" y="194884"/>
            <a:ext cx="5490841" cy="510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a시월구일4" panose="02020600000000000000" pitchFamily="18" charset="-127"/>
                <a:ea typeface="a시월구일4" panose="02020600000000000000" pitchFamily="18" charset="-127"/>
              </a:rPr>
              <a:t>WHAT</a:t>
            </a:r>
            <a:r>
              <a:rPr lang="ko-KR" altLang="en-US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 어떤 서비스 인가요</a:t>
            </a:r>
            <a:r>
              <a:rPr lang="en-US" altLang="ko-KR" sz="2400" dirty="0">
                <a:latin typeface="a고딕18" panose="02020600000000000000" pitchFamily="18" charset="-127"/>
                <a:ea typeface="a고딕18" panose="02020600000000000000" pitchFamily="18" charset="-127"/>
              </a:rPr>
              <a:t>?</a:t>
            </a:r>
            <a:endParaRPr lang="ko-KR" altLang="en-US" sz="2400" dirty="0">
              <a:latin typeface="a고딕18" panose="02020600000000000000" pitchFamily="18" charset="-127"/>
              <a:ea typeface="a고딕18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AA83960-E702-463D-8F1F-0C26AEEBB42C}"/>
              </a:ext>
            </a:extLst>
          </p:cNvPr>
          <p:cNvCxnSpPr>
            <a:cxnSpLocks/>
          </p:cNvCxnSpPr>
          <p:nvPr/>
        </p:nvCxnSpPr>
        <p:spPr>
          <a:xfrm flipH="1">
            <a:off x="2" y="886586"/>
            <a:ext cx="12191998" cy="0"/>
          </a:xfrm>
          <a:prstGeom prst="line">
            <a:avLst/>
          </a:prstGeom>
          <a:ln w="38100">
            <a:solidFill>
              <a:srgbClr val="F9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7B1096-F905-4814-ACC8-E02C28BC18CB}"/>
              </a:ext>
            </a:extLst>
          </p:cNvPr>
          <p:cNvSpPr txBox="1"/>
          <p:nvPr/>
        </p:nvSpPr>
        <p:spPr>
          <a:xfrm>
            <a:off x="1760707" y="6039505"/>
            <a:ext cx="8548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a고딕15" panose="02020600000000000000" pitchFamily="18" charset="-127"/>
                <a:ea typeface="a고딕15" panose="02020600000000000000" pitchFamily="18" charset="-127"/>
              </a:rPr>
              <a:t>어플리케이션에서는 거래내역 확인과</a:t>
            </a:r>
            <a:r>
              <a:rPr lang="en-US" altLang="ko-KR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세종토큰의</a:t>
            </a:r>
            <a:r>
              <a:rPr lang="ko-KR" altLang="en-US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1800" dirty="0">
                <a:latin typeface="a고딕15" panose="02020600000000000000" pitchFamily="18" charset="-127"/>
                <a:ea typeface="a고딕15" panose="02020600000000000000" pitchFamily="18" charset="-127"/>
              </a:rPr>
              <a:t>송금이 가능합니다</a:t>
            </a:r>
            <a:r>
              <a:rPr lang="en-US" altLang="ko-KR" sz="1800" dirty="0">
                <a:latin typeface="a고딕15" panose="02020600000000000000" pitchFamily="18" charset="-127"/>
                <a:ea typeface="a고딕15" panose="02020600000000000000" pitchFamily="18" charset="-127"/>
              </a:rPr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99FE5-8F82-462D-9DA5-26D0EFEF670C}"/>
              </a:ext>
            </a:extLst>
          </p:cNvPr>
          <p:cNvSpPr txBox="1"/>
          <p:nvPr/>
        </p:nvSpPr>
        <p:spPr>
          <a:xfrm>
            <a:off x="5818520" y="65182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D9A9A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-9-</a:t>
            </a:r>
            <a:endParaRPr lang="ko-KR" altLang="en-US" dirty="0">
              <a:solidFill>
                <a:srgbClr val="9D9A9A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2071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2210</TotalTime>
  <Words>534</Words>
  <Application>Microsoft Office PowerPoint</Application>
  <PresentationFormat>와이드스크린</PresentationFormat>
  <Paragraphs>105</Paragraphs>
  <Slides>13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a고딕15</vt:lpstr>
      <vt:lpstr>a고딕18</vt:lpstr>
      <vt:lpstr>Arial</vt:lpstr>
      <vt:lpstr>a시월구일3</vt:lpstr>
      <vt:lpstr>a고딕14</vt:lpstr>
      <vt:lpstr>a시월구일4</vt:lpstr>
      <vt:lpstr>a고딕17</vt:lpstr>
      <vt:lpstr>a바른생각</vt:lpstr>
      <vt:lpstr>맑은 고딕</vt:lpstr>
      <vt:lpstr>a고딕16</vt:lpstr>
      <vt:lpstr>Office 테마</vt:lpstr>
      <vt:lpstr>블록체인 중고거래 플랫폼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hyeran</dc:creator>
  <cp:lastModifiedBy>이종민</cp:lastModifiedBy>
  <cp:revision>370</cp:revision>
  <dcterms:created xsi:type="dcterms:W3CDTF">2020-06-04T09:24:39Z</dcterms:created>
  <dcterms:modified xsi:type="dcterms:W3CDTF">2020-12-22T23:44:10Z</dcterms:modified>
</cp:coreProperties>
</file>